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67" r:id="rId6"/>
    <p:sldId id="268" r:id="rId7"/>
    <p:sldId id="270" r:id="rId8"/>
    <p:sldId id="257" r:id="rId9"/>
    <p:sldId id="269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A707F-CF4A-45D6-A3AF-09CDDB7E99D2}" v="5" dt="2022-10-20T20:34:58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Champion" userId="2d2c7f3875196f80" providerId="LiveId" clId="{E56A707F-CF4A-45D6-A3AF-09CDDB7E99D2}"/>
    <pc:docChg chg="custSel modSld">
      <pc:chgData name="Andrew Champion" userId="2d2c7f3875196f80" providerId="LiveId" clId="{E56A707F-CF4A-45D6-A3AF-09CDDB7E99D2}" dt="2022-10-20T20:10:16.089" v="7" actId="14100"/>
      <pc:docMkLst>
        <pc:docMk/>
      </pc:docMkLst>
      <pc:sldChg chg="addSp delSp modSp mod">
        <pc:chgData name="Andrew Champion" userId="2d2c7f3875196f80" providerId="LiveId" clId="{E56A707F-CF4A-45D6-A3AF-09CDDB7E99D2}" dt="2022-10-20T20:10:16.089" v="7" actId="14100"/>
        <pc:sldMkLst>
          <pc:docMk/>
          <pc:sldMk cId="363108064" sldId="269"/>
        </pc:sldMkLst>
        <pc:graphicFrameChg chg="del">
          <ac:chgData name="Andrew Champion" userId="2d2c7f3875196f80" providerId="LiveId" clId="{E56A707F-CF4A-45D6-A3AF-09CDDB7E99D2}" dt="2022-10-20T20:07:12.398" v="0" actId="478"/>
          <ac:graphicFrameMkLst>
            <pc:docMk/>
            <pc:sldMk cId="363108064" sldId="269"/>
            <ac:graphicFrameMk id="2" creationId="{75868A8F-E36C-B1D3-CC53-AB5FA439959D}"/>
          </ac:graphicFrameMkLst>
        </pc:graphicFrameChg>
        <pc:graphicFrameChg chg="add mod">
          <ac:chgData name="Andrew Champion" userId="2d2c7f3875196f80" providerId="LiveId" clId="{E56A707F-CF4A-45D6-A3AF-09CDDB7E99D2}" dt="2022-10-20T20:10:16.089" v="7" actId="14100"/>
          <ac:graphicFrameMkLst>
            <pc:docMk/>
            <pc:sldMk cId="363108064" sldId="269"/>
            <ac:graphicFrameMk id="4" creationId="{B20D61E7-C2A6-1029-E999-6DB201599CC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File:Logo_of_the_United_States_Army.svg" TargetMode="External"/><Relationship Id="rId11" Type="http://schemas.openxmlformats.org/officeDocument/2006/relationships/hyperlink" Target="https://courses.lumenlearning.com/boundless-marketing/chapter/introduction-to-marketing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hyperlink" Target="https://commons.wikimedia.org/wiki/File:Officer_EGA.png" TargetMode="External"/><Relationship Id="rId9" Type="http://schemas.openxmlformats.org/officeDocument/2006/relationships/hyperlink" Target="https://en.wikipedia.org/wiki/North_Texas_Mean_Gree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Dashboard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5"/>
            <a:ext cx="5268177" cy="78757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Redlining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Divergence Academy 2022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265A7C-8089-FA1D-C9C6-F7CD0E30ACA9}"/>
              </a:ext>
            </a:extLst>
          </p:cNvPr>
          <p:cNvSpPr/>
          <p:nvPr/>
        </p:nvSpPr>
        <p:spPr>
          <a:xfrm>
            <a:off x="5527489" y="315039"/>
            <a:ext cx="5622877" cy="83251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CC9B63-030E-6BDE-A806-6597F8CF723D}"/>
              </a:ext>
            </a:extLst>
          </p:cNvPr>
          <p:cNvSpPr/>
          <p:nvPr/>
        </p:nvSpPr>
        <p:spPr>
          <a:xfrm>
            <a:off x="5527489" y="1296262"/>
            <a:ext cx="5622877" cy="83251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4535424-F0B5-0FF1-A858-E4EE231CB55A}"/>
              </a:ext>
            </a:extLst>
          </p:cNvPr>
          <p:cNvCxnSpPr>
            <a:cxnSpLocks/>
          </p:cNvCxnSpPr>
          <p:nvPr/>
        </p:nvCxnSpPr>
        <p:spPr>
          <a:xfrm>
            <a:off x="2215298" y="4226842"/>
            <a:ext cx="3312190" cy="2067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2BCE5-A6B6-9608-22F3-C15E7660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215298" y="240384"/>
            <a:ext cx="3389670" cy="188536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B8B9CA-DF61-0A29-E65A-1C3C08305ACF}"/>
              </a:ext>
            </a:extLst>
          </p:cNvPr>
          <p:cNvSpPr/>
          <p:nvPr/>
        </p:nvSpPr>
        <p:spPr>
          <a:xfrm>
            <a:off x="5527489" y="2380118"/>
            <a:ext cx="5622877" cy="8451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46FB319-A20C-FEC9-3D10-B7E6F55E0380}"/>
              </a:ext>
            </a:extLst>
          </p:cNvPr>
          <p:cNvSpPr/>
          <p:nvPr/>
        </p:nvSpPr>
        <p:spPr>
          <a:xfrm>
            <a:off x="5527489" y="3416300"/>
            <a:ext cx="5622877" cy="83251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ECB0364-C204-6F4B-3B89-93032AFD695E}"/>
              </a:ext>
            </a:extLst>
          </p:cNvPr>
          <p:cNvSpPr/>
          <p:nvPr/>
        </p:nvSpPr>
        <p:spPr>
          <a:xfrm>
            <a:off x="1191802" y="452063"/>
            <a:ext cx="863121" cy="5506948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DB2A4-5B68-F28E-F850-0131BBF3326A}"/>
              </a:ext>
            </a:extLst>
          </p:cNvPr>
          <p:cNvSpPr txBox="1"/>
          <p:nvPr/>
        </p:nvSpPr>
        <p:spPr>
          <a:xfrm>
            <a:off x="1158169" y="400692"/>
            <a:ext cx="863121" cy="5732059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4000" dirty="0"/>
              <a:t>AGENDA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2CD057-CDB0-0253-37A2-8BD4EBC14677}"/>
              </a:ext>
            </a:extLst>
          </p:cNvPr>
          <p:cNvSpPr/>
          <p:nvPr/>
        </p:nvSpPr>
        <p:spPr>
          <a:xfrm>
            <a:off x="5527489" y="4475834"/>
            <a:ext cx="5622877" cy="8312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35D98A-A07B-04E7-B191-D3FD2879A9A8}"/>
              </a:ext>
            </a:extLst>
          </p:cNvPr>
          <p:cNvSpPr txBox="1"/>
          <p:nvPr/>
        </p:nvSpPr>
        <p:spPr>
          <a:xfrm>
            <a:off x="5527489" y="455019"/>
            <a:ext cx="5622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ABOUT 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B38F60-6845-9784-D302-509E456D3CD5}"/>
              </a:ext>
            </a:extLst>
          </p:cNvPr>
          <p:cNvSpPr txBox="1"/>
          <p:nvPr/>
        </p:nvSpPr>
        <p:spPr>
          <a:xfrm>
            <a:off x="5527489" y="1433211"/>
            <a:ext cx="5622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OVERVIEW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C8BC6-7B27-5BDE-6B99-F0B28F701088}"/>
              </a:ext>
            </a:extLst>
          </p:cNvPr>
          <p:cNvSpPr txBox="1"/>
          <p:nvPr/>
        </p:nvSpPr>
        <p:spPr>
          <a:xfrm>
            <a:off x="5527489" y="2509412"/>
            <a:ext cx="5622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 DICTIONARY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C8E86-9F32-B86E-6C1E-2A6E1F68440B}"/>
              </a:ext>
            </a:extLst>
          </p:cNvPr>
          <p:cNvSpPr txBox="1"/>
          <p:nvPr/>
        </p:nvSpPr>
        <p:spPr>
          <a:xfrm>
            <a:off x="5527490" y="3541000"/>
            <a:ext cx="5622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EBC46-06E4-9F3D-F194-6E4F8B5E51EA}"/>
              </a:ext>
            </a:extLst>
          </p:cNvPr>
          <p:cNvSpPr txBox="1"/>
          <p:nvPr/>
        </p:nvSpPr>
        <p:spPr>
          <a:xfrm>
            <a:off x="5566228" y="4629867"/>
            <a:ext cx="5545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PROCESSES AND PROCEDURES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92D878-C970-0838-4CC7-F7A9BD1E06A3}"/>
              </a:ext>
            </a:extLst>
          </p:cNvPr>
          <p:cNvSpPr/>
          <p:nvPr/>
        </p:nvSpPr>
        <p:spPr>
          <a:xfrm>
            <a:off x="5566228" y="5539665"/>
            <a:ext cx="5622876" cy="80887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3ED0B-4DE3-430A-4916-1D11DFB21702}"/>
              </a:ext>
            </a:extLst>
          </p:cNvPr>
          <p:cNvSpPr txBox="1"/>
          <p:nvPr/>
        </p:nvSpPr>
        <p:spPr>
          <a:xfrm>
            <a:off x="5585598" y="5682494"/>
            <a:ext cx="558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PAIN POINTS/LESSONS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4283582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BCC81-B7EF-0431-9085-39E04321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1144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cap="all" dirty="0"/>
              <a:t>Andrew Champion</a:t>
            </a:r>
            <a:br>
              <a:rPr lang="en-US" sz="4400" cap="all" dirty="0"/>
            </a:br>
            <a:r>
              <a:rPr lang="en-US" sz="2400" i="1" cap="all" dirty="0"/>
              <a:t>About Me</a:t>
            </a:r>
            <a:endParaRPr lang="en-US" sz="4400" i="1" cap="all" dirty="0"/>
          </a:p>
        </p:txBody>
      </p:sp>
      <p:pic>
        <p:nvPicPr>
          <p:cNvPr id="6" name="Picture Placeholder 5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AD588E4-4AF0-6CB8-98BE-555767097D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2485" r="2485"/>
          <a:stretch/>
        </p:blipFill>
        <p:spPr>
          <a:xfrm>
            <a:off x="-1" y="10"/>
            <a:ext cx="4373546" cy="685761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EF4E5-C4B5-1E1A-CD7E-EB0D6647C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00824" y="1914524"/>
            <a:ext cx="6176776" cy="4721945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100000"/>
              </a:lnSpc>
              <a:spcAft>
                <a:spcPts val="200"/>
              </a:spcAft>
            </a:pPr>
            <a:r>
              <a:rPr lang="en-US" dirty="0"/>
              <a:t>Veteran –</a:t>
            </a:r>
          </a:p>
          <a:p>
            <a:pPr marL="384048" indent="-384048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USMC – Corporal – 6 years</a:t>
            </a:r>
          </a:p>
          <a:p>
            <a:pPr marL="384048" indent="-384048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US ARMY – Staff Sergeant – 10 years</a:t>
            </a:r>
          </a:p>
          <a:p>
            <a:pPr marL="384048" indent="-384048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dirty="0"/>
              <a:t>College –</a:t>
            </a:r>
          </a:p>
          <a:p>
            <a:pPr marL="285750" indent="-285750">
              <a:lnSpc>
                <a:spcPct val="10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University of North Texas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Social Work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Psychology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Civilian Experience –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Amazon – Logistical Manager</a:t>
            </a:r>
          </a:p>
          <a:p>
            <a:pPr>
              <a:lnSpc>
                <a:spcPct val="100000"/>
              </a:lnSpc>
            </a:pPr>
            <a:r>
              <a:rPr lang="en-US" dirty="0"/>
              <a:t>Aspirations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Scientist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8" name="Picture 7" descr="A picture containing several&#10;&#10;Description automatically generated">
            <a:extLst>
              <a:ext uri="{FF2B5EF4-FFF2-40B4-BE49-F238E27FC236}">
                <a16:creationId xmlns:a16="http://schemas.microsoft.com/office/drawing/2014/main" id="{12369417-A563-BE5A-3A09-F6F3B145E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72048" y="1339557"/>
            <a:ext cx="922498" cy="76974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1340BFB-B1F9-1DD0-0A47-56D6118D3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15909" y="2379110"/>
            <a:ext cx="834775" cy="1114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00B8ED-6EF6-CFFC-6DFB-EE0593182E39}"/>
              </a:ext>
            </a:extLst>
          </p:cNvPr>
          <p:cNvSpPr txBox="1"/>
          <p:nvPr/>
        </p:nvSpPr>
        <p:spPr>
          <a:xfrm>
            <a:off x="3527460" y="6858000"/>
            <a:ext cx="51370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File:Logo_of_the_United_States_Army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D12EB56-42CC-257D-ED42-2E108199F0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83688" y="3772384"/>
            <a:ext cx="897644" cy="1000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DBEDBD-B27D-3516-F850-D0873E72E5A9}"/>
              </a:ext>
            </a:extLst>
          </p:cNvPr>
          <p:cNvSpPr txBox="1"/>
          <p:nvPr/>
        </p:nvSpPr>
        <p:spPr>
          <a:xfrm>
            <a:off x="3018363" y="6858000"/>
            <a:ext cx="6155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en.wikipedia.org/wiki/North_Texas_Mean_Gree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8" name="Picture 27" descr="Logo, icon&#10;&#10;Description automatically generated">
            <a:extLst>
              <a:ext uri="{FF2B5EF4-FFF2-40B4-BE49-F238E27FC236}">
                <a16:creationId xmlns:a16="http://schemas.microsoft.com/office/drawing/2014/main" id="{59ECEEA3-28C7-8C15-599C-7BD9B1CBF9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14256" y="5051358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1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C046-8254-17A5-DB7F-1AD93802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947920" cy="69596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PROJECT OVERVIEW</a:t>
            </a:r>
          </a:p>
        </p:txBody>
      </p:sp>
      <p:pic>
        <p:nvPicPr>
          <p:cNvPr id="8" name="Content Placeholder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F383E2-D2B8-A25F-7C10-88D476D6F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548880" y="220033"/>
            <a:ext cx="2563813" cy="116172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4B614-CC33-D65F-100A-00282D41A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71600" y="1649984"/>
            <a:ext cx="9597398" cy="554736"/>
          </a:xfrm>
        </p:spPr>
        <p:txBody>
          <a:bodyPr/>
          <a:lstStyle/>
          <a:p>
            <a:pPr algn="ctr"/>
            <a:r>
              <a:rPr lang="en-US" dirty="0"/>
              <a:t>REDLINING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030698-23EF-1DB6-DA76-25FE45631A0A}"/>
              </a:ext>
            </a:extLst>
          </p:cNvPr>
          <p:cNvSpPr txBox="1"/>
          <p:nvPr/>
        </p:nvSpPr>
        <p:spPr>
          <a:xfrm>
            <a:off x="4952999" y="3022600"/>
            <a:ext cx="228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LOAN</a:t>
            </a:r>
          </a:p>
        </p:txBody>
      </p:sp>
      <p:pic>
        <p:nvPicPr>
          <p:cNvPr id="13" name="Content Placeholder 12" descr="Stop with solid fill">
            <a:extLst>
              <a:ext uri="{FF2B5EF4-FFF2-40B4-BE49-F238E27FC236}">
                <a16:creationId xmlns:a16="http://schemas.microsoft.com/office/drawing/2014/main" id="{86B84616-2890-C62B-5563-301CC063C4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0735" y="1792454"/>
            <a:ext cx="3710527" cy="3710527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E42BDE-75D7-4A9C-5980-8E8D84EF5B59}"/>
              </a:ext>
            </a:extLst>
          </p:cNvPr>
          <p:cNvSpPr txBox="1"/>
          <p:nvPr/>
        </p:nvSpPr>
        <p:spPr>
          <a:xfrm>
            <a:off x="1412240" y="5255931"/>
            <a:ext cx="981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Encapsulated Data will paint the picture of where the redlining issues are found by race and grade throughout the United States.  Source Data pulled in the year 2020.</a:t>
            </a:r>
          </a:p>
        </p:txBody>
      </p:sp>
      <p:pic>
        <p:nvPicPr>
          <p:cNvPr id="16" name="Car Crash - Sound Effect">
            <a:hlinkClick r:id="" action="ppaction://media"/>
            <a:extLst>
              <a:ext uri="{FF2B5EF4-FFF2-40B4-BE49-F238E27FC236}">
                <a16:creationId xmlns:a16="http://schemas.microsoft.com/office/drawing/2014/main" id="{4BD84E36-873E-3857-C53A-AD023F8AF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85170" y="5819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1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Dictionary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9673D52-3703-8EA5-602A-2711A2019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41262"/>
              </p:ext>
            </p:extLst>
          </p:nvPr>
        </p:nvGraphicFramePr>
        <p:xfrm>
          <a:off x="1247398" y="1361676"/>
          <a:ext cx="5884922" cy="4399044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678682">
                  <a:extLst>
                    <a:ext uri="{9D8B030D-6E8A-4147-A177-3AD203B41FA5}">
                      <a16:colId xmlns:a16="http://schemas.microsoft.com/office/drawing/2014/main" val="3308472680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1314904420"/>
                    </a:ext>
                  </a:extLst>
                </a:gridCol>
              </a:tblGrid>
              <a:tr h="87878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HOLC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Homeowners Loan Corporation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30030401"/>
                  </a:ext>
                </a:extLst>
              </a:tr>
              <a:tr h="87878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GRADE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A – Best </a:t>
                      </a:r>
                      <a:r>
                        <a:rPr lang="en-US" dirty="0"/>
                        <a:t>;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 – Still Desirable </a:t>
                      </a:r>
                      <a:r>
                        <a:rPr lang="en-US" dirty="0"/>
                        <a:t>; 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C – Definitely Declining</a:t>
                      </a:r>
                      <a:r>
                        <a:rPr lang="en-US" dirty="0"/>
                        <a:t> ;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 – Hazardous         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(color/grade coding assigned by company)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04482787"/>
                  </a:ext>
                </a:extLst>
              </a:tr>
              <a:tr h="8787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LQ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Quotient for a given grade and location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22874754"/>
                  </a:ext>
                </a:extLst>
              </a:tr>
              <a:tr h="8787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SURROUNDING AREA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population within HOLC zones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93565518"/>
                  </a:ext>
                </a:extLst>
              </a:tr>
              <a:tr h="8787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RACE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racial/ethnic grouping.  Other is all other racial/ethnic grouping not listed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3932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4A5945-69DB-D7D8-6257-849AD5070E82}"/>
              </a:ext>
            </a:extLst>
          </p:cNvPr>
          <p:cNvSpPr txBox="1"/>
          <p:nvPr/>
        </p:nvSpPr>
        <p:spPr>
          <a:xfrm>
            <a:off x="124287" y="1615735"/>
            <a:ext cx="930960" cy="31604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DEMO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B20D61E7-C2A6-1029-E999-6DB201599C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291430"/>
                  </p:ext>
                </p:extLst>
              </p:nvPr>
            </p:nvGraphicFramePr>
            <p:xfrm>
              <a:off x="1055247" y="0"/>
              <a:ext cx="11136752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B20D61E7-C2A6-1029-E999-6DB201599C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5247" y="0"/>
                <a:ext cx="11136752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08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781-72D7-47E0-FB1A-7425E4F0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28" y="82898"/>
            <a:ext cx="9601200" cy="670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PROCESSES AND PROCEDURES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8C621-FF8C-9DB8-20B5-0368979C7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28" y="1099226"/>
            <a:ext cx="7105067" cy="5444155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006083C-0923-A191-B029-296D636D15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825651"/>
              </p:ext>
            </p:extLst>
          </p:nvPr>
        </p:nvGraphicFramePr>
        <p:xfrm>
          <a:off x="8547370" y="1135219"/>
          <a:ext cx="89818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360" progId="Package">
                  <p:embed/>
                </p:oleObj>
              </mc:Choice>
              <mc:Fallback>
                <p:oleObj name="Packager Shell Object" showAsIcon="1" r:id="rId3" imgW="914400" imgH="792360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A006083C-0923-A191-B029-296D636D15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47370" y="1135219"/>
                        <a:ext cx="898187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56328B-FBB1-C581-3BAD-AD808FD8A55F}"/>
              </a:ext>
            </a:extLst>
          </p:cNvPr>
          <p:cNvSpPr txBox="1"/>
          <p:nvPr/>
        </p:nvSpPr>
        <p:spPr>
          <a:xfrm>
            <a:off x="9445557" y="1161968"/>
            <a:ext cx="291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Redlining CSV 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3576E-DC43-42E5-28EB-C8A569216294}"/>
              </a:ext>
            </a:extLst>
          </p:cNvPr>
          <p:cNvSpPr txBox="1"/>
          <p:nvPr/>
        </p:nvSpPr>
        <p:spPr>
          <a:xfrm>
            <a:off x="8380520" y="2859538"/>
            <a:ext cx="347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the above Redlining CSV files created the data model to the left.  After cleaning files, the relationships where created withing Power Query</a:t>
            </a:r>
          </a:p>
        </p:txBody>
      </p:sp>
    </p:spTree>
    <p:extLst>
      <p:ext uri="{BB962C8B-B14F-4D97-AF65-F5344CB8AC3E}">
        <p14:creationId xmlns:p14="http://schemas.microsoft.com/office/powerpoint/2010/main" val="31598335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6716-C90B-2C89-BCE3-A8CE119A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" y="0"/>
            <a:ext cx="5289755" cy="192347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PAIN POINTS/LESSONS LEARNED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D21E2-2453-BB84-4427-BD38BBDA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4936" y="261073"/>
            <a:ext cx="3962836" cy="30376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4B21F-77AE-2A99-9679-4E2705E21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973" y="2166150"/>
            <a:ext cx="4957809" cy="43323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Slicer </a:t>
            </a:r>
            <a:r>
              <a:rPr lang="en-US" dirty="0">
                <a:sym typeface="Wingdings" panose="05000000000000000000" pitchFamily="2" charset="2"/>
              </a:rPr>
              <a:t> Measure: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Had to create new table for slicer due to slicer not affecting measured values.</a:t>
            </a:r>
          </a:p>
          <a:p>
            <a:pPr>
              <a:lnSpc>
                <a:spcPts val="1000"/>
              </a:lnSpc>
            </a:pPr>
            <a:r>
              <a:rPr lang="en-US" dirty="0">
                <a:sym typeface="Wingdings" panose="05000000000000000000" pitchFamily="2" charset="2"/>
              </a:rPr>
              <a:t>LQ Values:</a:t>
            </a: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LQ measures/redundancy</a:t>
            </a: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Table Values</a:t>
            </a:r>
          </a:p>
          <a:p>
            <a:pPr>
              <a:lnSpc>
                <a:spcPts val="1000"/>
              </a:lnSpc>
            </a:pPr>
            <a:r>
              <a:rPr lang="en-US" dirty="0">
                <a:sym typeface="Wingdings" panose="05000000000000000000" pitchFamily="2" charset="2"/>
              </a:rPr>
              <a:t>Data Cleanup/Manipulation</a:t>
            </a: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City combinations</a:t>
            </a:r>
          </a:p>
          <a:p>
            <a:pPr marL="285750" indent="-285750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State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C1FC2-19D6-4D67-E472-E8894C053361}"/>
              </a:ext>
            </a:extLst>
          </p:cNvPr>
          <p:cNvSpPr/>
          <p:nvPr/>
        </p:nvSpPr>
        <p:spPr>
          <a:xfrm>
            <a:off x="9188388" y="408373"/>
            <a:ext cx="674703" cy="479394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1CF26-5A7A-32BC-6058-EF36A38C0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081" y="2522416"/>
            <a:ext cx="2820311" cy="361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E68B7F-AB0D-7D84-35E2-AECFFBDF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091" y="3559320"/>
            <a:ext cx="4169361" cy="30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4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5270-C4E5-8962-2EB5-2B758A51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30" y="576263"/>
            <a:ext cx="9612971" cy="2852737"/>
          </a:xfrm>
        </p:spPr>
        <p:txBody>
          <a:bodyPr>
            <a:normAutofit/>
          </a:bodyPr>
          <a:lstStyle/>
          <a:p>
            <a:pPr algn="ctr"/>
            <a:r>
              <a:rPr lang="en-US" sz="19900" dirty="0">
                <a:solidFill>
                  <a:schemeClr val="accent2">
                    <a:lumMod val="75000"/>
                  </a:schemeClr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6753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webextension1.xml><?xml version="1.0" encoding="utf-8"?>
<we:webextension xmlns:we="http://schemas.microsoft.com/office/webextensions/webextension/2010/11" id="{57B00C93-3B91-4CA7-8EFC-347500B93086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groups/23ee9a7c-e278-4c19-bcdf-aa19b2af873c/reports/130d9d8f-2f22-4cfb-b2d9-d64141f9170f/ReportSection184043536d59daa70b10&quot;"/>
    <we:property name="reportName" value="&quot;Dashboard_Capstone_Andrew_Champion&quot;"/>
    <we:property name="reportState" value="&quot;CONNECTED&quot;"/>
    <we:property name="embedUrl" value="&quot;/reportEmbed?reportId=130d9d8f-2f22-4cfb-b2d9-d64141f9170f&amp;groupId=23ee9a7c-e278-4c19-bcdf-aa19b2af873c&amp;w=2&amp;config=eyJjbHVzdGVyVXJsIjoiaHR0cHM6Ly9XQUJJLVVTLUNFTlRSQUwtQS1QUklNQVJZLXJlZGlyZWN0LmFuYWx5c2lzLndpbmRvd3MubmV0IiwiZW1iZWRGZWF0dXJlcyI6eyJtb2Rlcm5FbWJlZCI6dHJ1ZSwidXNhZ2VNZXRyaWNzVk5leHQiOnRydWUsInNraXBRdWVyeURhdGFTYWFTRW1iZWQiOnRydWUsInNraXBRdWVyeURhdGFQYWFTRW1iZWQiOnRydWUsInNraXBRdWVyeURhdGFFeHBvcnRUbyI6dHJ1ZX19&amp;disableSensitivityBanner=true&quot;"/>
    <we:property name="pageName" value="&quot;ReportSection184043536d59daa70b10&quot;"/>
    <we:property name="pageDisplayName" value="&quot;Surrounding Area&quot;"/>
    <we:property name="datasetId" value="&quot;73cf3bb0-143e-4f09-bbbd-9a686d4541eb&quot;"/>
    <we:property name="backgroundColor" value="&quot;rgb(255,255,255)&quot;"/>
    <we:property name="bookmark" value="&quot;H4sIAAAAAAAAA+1a21LbSBD9FUrPrq25SSPlDchtq9iEhFTysEVtzaVlFGRJGUksDuV/39bIBmMudrzgNSx+kqZbPafP9PR0W7oIbFZXuRp/UCMIXgV7ZXk6Uu50hwaDoLg+JiiNk1hEEY8IUEG5MQS1yqrJyqIOXl0EjXJDaL5mdavyziAO/hlIYRlJZQLKMBviozJOguNBoPL8UA07nVTlNQyCClxdFirPfkJvAkWNa2EyCOC8ykunuomOGtVAN9kZquM9AqS/ccShTJOdwRGYph/9DFXpmum9lRHEKuYcGBhNObVJh73upR78cn1USrO8wXm7Sz1+c1459PBiRtRbL0yBkkgIdDdRLOKEM9JN1YyrTmcf0Q9LlxmVB94vB3XvxkXwB6i6dd65N9cER2XrDHyG1IuKJmvGaOqwrNrccxJMkKNDVyKDXrJbZ6r4UjZfcZJOdFL+ve8AZ7bBq3AyWACsTaiilNkogoRwQwQncsOA93JlTlcHTBUPDVEJM0boOLRMmw0Dfo+7RhWZWRlzyDjVRBBGpCTEaAFWbBjzx+YE3MqAJWGJNCnTzLCIMmkooRsG/O0ka2BlwKCF5kyoiFtjjDUksXY1wPtl3o6Kf4/3szKwCrOYWUjMteBSiYSFRMd6s0DfOWVvQ3qMI2c+9e6XRaOyYprqqDRRqnVEpFFScC2ZFt14nRXDfJqsfUr2V196Rxo4b3R53p0Q+jtm1c7SpJsz5pZZ0KEGzrSSShph786tU1p27ZkqDNgbnOwOhw6GvZs3iHkowq4kOxiMbc/d27aYnjVkkUriqbyXHqOcvc4N3jgLbm/s/X6dudlRxgYL8LfEZ3QSh7RlwIxOLCHEaiwSJCaK57acg4v/fn+uEFS2LNpm/0S5ZsXQoouh9dAuTI5nlRkKv8+VW1Mee0QPPeuxTzSQppKFIaNE6ZgTrMnM80s0m43MW4+4FQJzt0bGD/OyoUJwrImpYFgkP4v8x1POBYQiiW2Ip1mSQLg8yr6U1Qf0vtfpVL7Ouhl09q0rR1552pTVrf7RAm6VRR6OZgK8/jS7uM/SsDMxc/0dlH+9zkY41C+Sj6WpYjWvOMfRlS7u6yPIcYm8/fcZOOXMyfgAziC/Sf6lfMm69Dceacft3GOBb/x2rkY6+XS2XhbgwBR+mkFugw7jx42F1CX0ap1IGnQhgfmY+MzVk8zmFmTJyuHz37C6h2k2LWw28+T3Bdz1Fq2Xd1vpHO62exn7k4nfcIuJ7aEcucHtOu6sl5u3woX97tH7PHhq5+LyAjxvu0MJ7J5yv1Iybe9ptEqltRXBdrn9+34Qe3bLeAiWWgnC4nGqt6JMO2qdK1vMpcVwZxcja+fu5ZlXRa3n1iU+PBN97SQSw8IUIkKJJpbGKo7V/2TpH6Nu/wXUT6bFXMOnx+g514DRZzdmlI4YSajQSieUEBnd8ybhJcQfDvWz61UfKwuHNBKGQkxknEgqAWIdPfkONp9XPPj00rmuAD1fDKODTy8d60vH+tKxbnWLsIV97GOcVE+0u5WKW2upFCaMScKJJLE/XNd7dwpYiUQRmJAnoZUE+yYerl9NPuqfE1v4muKJvMU7hfFrl3XfN00VboRBqqiMeag1MaCAK4yqZGlQ/SjUXfZkFCY60poKlVBmY8kiu9ReNlJDuMXWbd97LbNVoakP6izD9FO6mzZDqTS2UN1XHYpwpiUJl9tUPknstU3jX1xcM+mtXo0EI3BDf6aXbVNXGD2HquhLk6pf0Ay8HkaKKizY6bUvfA8y3Hr9/H30YxXXfdE2KwDw9w92OnhjZycAAA==&quot;"/>
    <we:property name="initialStateBookmark" value="&quot;H4sIAAAAAAAAA91ZWW/bOBD+K4FeugsYC1K38uZc2yAnnKJ9KIyCIkc2G1kUKMmNG/i/74i0m8RHnGO78ebNGpLD75sZkjPjW0fIqszZ5JyNwNl19pS6HjF9vUOdjlPMZBcXJ2fd3sm38+7ZIYpVWUtVVM7urVMzPYD6s6walrcaUPi133FYnl+yQfuVsbyCjlOCrlTBcvkT7GQcqnUD044DN2WuNGtVXtWshlbtGKfjN+5N//JwR8ZrOYYr4LWV9qBUup5909gnvhd4oQgSwVhEUkpwTWVHDczN89tNDbB9VdRMFgiglfkicrMkzoKEekmSAEsjAzCTeT2bkk4Ob0qNvNEak7K11z6yGCgtOcsdw09DZencOvsqb0bm1+ED+ZVqNIceZGaoqGU9QU1/aybQilM006VWaMQ7qREO1Y99DbidcHbJtI+SShaDfGbjO1KfLLAqlxx068H0O9rCwB8BerD9IVjNDIvS7iTBjithhsGQvHVOJRK3uj+zvGnVfjjAFUL9KD4gKMQgq+MCPYioriC3Nj/brKUNh3b9FHlM5y5H1t/v+dHMrQzKf9OQfQPb8/00cWnmcj/2hO8Rkriv8vVHiRw1H05OYQz5MtRf409mAerbgRwZGvcWO+bc7NxJ2vHZnnZsRbB0/j8U9tulL2XwvDi5arRWTSHwFO10caudS1U2ubmcFoOnx/jjdu2KMSs4ShchdQcDDQOrdAnXb8N7fyrO2rHnrp101BSzi5W84FIp5VjVn1iaw4OLBZcpLUDvTcxxOZB6fnvTzrog2oZzMu2vuXt66oe9ebYKLqK1EfOSW/H50W5vSiDUE0kYpHHq+W6cBIIGreJH46SGmzpVNw+DpNWWkcCNkoD5PIZIUAhFvPmNXXu4zoBVjYbfYIJuJVnRzseT85LXlzMtnnhE3MUj8p+xso9v4vLYwzxJRDQiQeQFxKZI2+aSvZzx63fnkgVW1iWEeSJibuSGEQtD9Iib0G10yUcsJ1gh+bvzyjIx65iMsSSOKPf8ULhEeFGUxtvomC9DzLnfnVcWWFmXeNwVKT4nIVCgBFJ8rrxtdMlFPQT97lyywMq6hEZRRDhLIIopjXw/8ON0Y8pQDVkJywlDAK7LAy4iD4s0nxPiimS9e2dNjCMzmNDMCwI3jRELCYgfhmnbX1hZR1h1puyctyPQikdajYzeWcNkgDOXMrmOYxmQNj/7guaAWXaGBpyn/eeqXjb+8ULu9oyszn4YRIuZ/12u+KuA/rqyBi+avHVZvz+rw7eyHFxT0XbwOPAhiIO7fpa1nhQm0Dja41jYEmtUMi2recE1/zqRhVV0Cln9/FrsPpcV1u84PTkYGr3rLW/i+2FH7g9MB4rrP53WHQvRTEUaZYB5GuUBFdSnIYvWRfNrquJnFsH03RXBT+DzZg/3m2LbnO29KbwN9cGbYttQTr4pttcmJubhPmPl8tudpIEbeyHllPIU02biC7IxD5AjNliRB2SBl6YhcOrFJCR+BH7KNuoqUdU5G0u8epRe1GnUrmqOq6bGQOdwyQpY0SRHv7BCgJj9XtfiNn+G2B45YpJty+zxBQ964tPpP+8yW9WtGQAA&quot;"/>
    <we:property name="isFiltersActionButtonVisible" value="true"/>
    <we:property name="reportEmbeddedTime" value="&quot;2022-10-20T20:09:31.122Z&quot;"/>
    <we:property name="creatorTenantId" value="&quot;674d3e6c-45f7-42e9-938c-fcd01e3ff57c&quot;"/>
    <we:property name="creatorUserId" value="&quot;1003200236376C0F&quot;"/>
    <we:property name="creatorSessionId" value="&quot;fefed673-f708-4c51-b7ca-60434414c7b3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1029</TotalTime>
  <Words>259</Words>
  <Application>Microsoft Office PowerPoint</Application>
  <PresentationFormat>Widescreen</PresentationFormat>
  <Paragraphs>55</Paragraphs>
  <Slides>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Crop</vt:lpstr>
      <vt:lpstr>Package</vt:lpstr>
      <vt:lpstr>Dashboard capstone</vt:lpstr>
      <vt:lpstr>PowerPoint Presentation</vt:lpstr>
      <vt:lpstr>Andrew Champion About Me</vt:lpstr>
      <vt:lpstr>PROJECT OVERVIEW</vt:lpstr>
      <vt:lpstr>Data Dictionary</vt:lpstr>
      <vt:lpstr>PowerPoint Presentation</vt:lpstr>
      <vt:lpstr>PROCESSES AND PROCEDURES</vt:lpstr>
      <vt:lpstr>PAIN POINTS/LESSONS LEARNED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 capstone</dc:title>
  <dc:creator>Andrew Champion</dc:creator>
  <cp:lastModifiedBy>Andrew Champion</cp:lastModifiedBy>
  <cp:revision>2</cp:revision>
  <dcterms:created xsi:type="dcterms:W3CDTF">2022-10-20T03:24:34Z</dcterms:created>
  <dcterms:modified xsi:type="dcterms:W3CDTF">2022-10-20T20:35:08Z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